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79" r:id="rId6"/>
    <p:sldId id="277" r:id="rId7"/>
    <p:sldId id="278" r:id="rId8"/>
    <p:sldId id="260" r:id="rId9"/>
    <p:sldId id="262" r:id="rId10"/>
    <p:sldId id="261" r:id="rId11"/>
    <p:sldId id="263" r:id="rId12"/>
    <p:sldId id="270" r:id="rId13"/>
    <p:sldId id="268" r:id="rId14"/>
    <p:sldId id="271" r:id="rId15"/>
    <p:sldId id="267" r:id="rId16"/>
    <p:sldId id="272" r:id="rId17"/>
    <p:sldId id="264" r:id="rId18"/>
    <p:sldId id="266" r:id="rId19"/>
    <p:sldId id="265" r:id="rId20"/>
    <p:sldId id="273" r:id="rId21"/>
    <p:sldId id="269" r:id="rId22"/>
    <p:sldId id="276" r:id="rId23"/>
    <p:sldId id="275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3"/>
  </p:normalViewPr>
  <p:slideViewPr>
    <p:cSldViewPr snapToGrid="0" showGuides="1">
      <p:cViewPr varScale="1">
        <p:scale>
          <a:sx n="115" d="100"/>
          <a:sy n="115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1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8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5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7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9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3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8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7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AB6F6B5-A7BC-E04E-B8DE-92D8CDE50621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26BA1A1-0B60-8749-839B-76B6AA24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huchiayu@phys.ntu.edu.t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maweb.caltech.edu/Courses/ph136/yr201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rtek | New to Turbulent Flow? Here's Everything You Need to Know">
            <a:extLst>
              <a:ext uri="{FF2B5EF4-FFF2-40B4-BE49-F238E27FC236}">
                <a16:creationId xmlns:a16="http://schemas.microsoft.com/office/drawing/2014/main" id="{20C67A6D-8554-D61F-100A-4DE43B9E6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EB8F75-7448-7982-1980-4E00B1560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773"/>
            <a:ext cx="9144000" cy="1118086"/>
          </a:xfrm>
        </p:spPr>
        <p:txBody>
          <a:bodyPr>
            <a:normAutofit/>
          </a:bodyPr>
          <a:lstStyle/>
          <a:p>
            <a:r>
              <a:rPr lang="en-US" sz="4800" dirty="0"/>
              <a:t>PHYS 4017 - Fluid Mechanics</a:t>
            </a:r>
          </a:p>
        </p:txBody>
      </p:sp>
    </p:spTree>
    <p:extLst>
      <p:ext uri="{BB962C8B-B14F-4D97-AF65-F5344CB8AC3E}">
        <p14:creationId xmlns:p14="http://schemas.microsoft.com/office/powerpoint/2010/main" val="83000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3D3755-2FE0-004F-C39E-6D098ACC8FE6}"/>
              </a:ext>
            </a:extLst>
          </p:cNvPr>
          <p:cNvSpPr/>
          <p:nvPr/>
        </p:nvSpPr>
        <p:spPr>
          <a:xfrm>
            <a:off x="2189470" y="1159727"/>
            <a:ext cx="8149213" cy="4538546"/>
          </a:xfrm>
          <a:prstGeom prst="roundRect">
            <a:avLst>
              <a:gd name="adj" fmla="val 6273"/>
            </a:avLst>
          </a:prstGeom>
          <a:solidFill>
            <a:srgbClr val="6A7B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What phenomenon was that?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(a) </a:t>
            </a:r>
            <a:r>
              <a:rPr lang="en-US" sz="2400" dirty="0">
                <a:effectLst/>
                <a:latin typeface="Helvetica" pitchFamily="2" charset="0"/>
              </a:rPr>
              <a:t>Magnus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(b) Coanda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(c) Kelvin-Helmholtz instability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(d) M</a:t>
            </a:r>
            <a:r>
              <a:rPr lang="en-US" sz="2400" dirty="0">
                <a:effectLst/>
                <a:latin typeface="Helvetica" pitchFamily="2" charset="0"/>
              </a:rPr>
              <a:t>agnetic confinement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(e) Vortex stretching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Helvetica" pitchFamily="2" charset="0"/>
              </a:rPr>
              <a:t>(f) Shock waves</a:t>
            </a:r>
          </a:p>
        </p:txBody>
      </p:sp>
    </p:spTree>
    <p:extLst>
      <p:ext uri="{BB962C8B-B14F-4D97-AF65-F5344CB8AC3E}">
        <p14:creationId xmlns:p14="http://schemas.microsoft.com/office/powerpoint/2010/main" val="341289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erto Carlos Incredible Free Kick (France 1997) (Sky Sports English Commentary) [HD]">
            <a:hlinkClick r:id="" action="ppaction://media"/>
            <a:extLst>
              <a:ext uri="{FF2B5EF4-FFF2-40B4-BE49-F238E27FC236}">
                <a16:creationId xmlns:a16="http://schemas.microsoft.com/office/drawing/2014/main" id="{FFEB6134-E467-723A-4636-D4A2C6FDD1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359.34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30" y="123672"/>
            <a:ext cx="11808975" cy="66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3D3755-2FE0-004F-C39E-6D098ACC8FE6}"/>
              </a:ext>
            </a:extLst>
          </p:cNvPr>
          <p:cNvSpPr/>
          <p:nvPr/>
        </p:nvSpPr>
        <p:spPr>
          <a:xfrm>
            <a:off x="2189470" y="1159727"/>
            <a:ext cx="8149213" cy="4538546"/>
          </a:xfrm>
          <a:prstGeom prst="roundRect">
            <a:avLst>
              <a:gd name="adj" fmla="val 6273"/>
            </a:avLst>
          </a:prstGeom>
          <a:solidFill>
            <a:srgbClr val="6A7B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What phenomenon was that?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(a) </a:t>
            </a:r>
            <a:r>
              <a:rPr lang="en-US" sz="2400" dirty="0">
                <a:effectLst/>
                <a:latin typeface="Helvetica" pitchFamily="2" charset="0"/>
              </a:rPr>
              <a:t>Magnus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(b) Coanda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(c) Kelvin-Helmholtz instability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(d) M</a:t>
            </a:r>
            <a:r>
              <a:rPr lang="en-US" sz="2400" dirty="0">
                <a:effectLst/>
                <a:latin typeface="Helvetica" pitchFamily="2" charset="0"/>
              </a:rPr>
              <a:t>agnetic confinement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(e) Vortex stretching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Helvetica" pitchFamily="2" charset="0"/>
              </a:rPr>
              <a:t>(f) Shock waves</a:t>
            </a:r>
          </a:p>
        </p:txBody>
      </p:sp>
    </p:spTree>
    <p:extLst>
      <p:ext uri="{BB962C8B-B14F-4D97-AF65-F5344CB8AC3E}">
        <p14:creationId xmlns:p14="http://schemas.microsoft.com/office/powerpoint/2010/main" val="402491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209D141-84B3-2D7E-2219-3AB18EC6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0"/>
            <a:ext cx="11091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uclear Fusion: The Science Behind Turning Water into Electricity |  ClimateScience">
            <a:extLst>
              <a:ext uri="{FF2B5EF4-FFF2-40B4-BE49-F238E27FC236}">
                <a16:creationId xmlns:a16="http://schemas.microsoft.com/office/drawing/2014/main" id="{3AA08811-A655-F541-577D-B5DBB7E36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19503" b="3085"/>
          <a:stretch/>
        </p:blipFill>
        <p:spPr bwMode="auto">
          <a:xfrm>
            <a:off x="3931205" y="1523923"/>
            <a:ext cx="3506660" cy="273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9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3D3755-2FE0-004F-C39E-6D098ACC8FE6}"/>
              </a:ext>
            </a:extLst>
          </p:cNvPr>
          <p:cNvSpPr/>
          <p:nvPr/>
        </p:nvSpPr>
        <p:spPr>
          <a:xfrm>
            <a:off x="2189470" y="1159727"/>
            <a:ext cx="8149213" cy="4538546"/>
          </a:xfrm>
          <a:prstGeom prst="roundRect">
            <a:avLst>
              <a:gd name="adj" fmla="val 6273"/>
            </a:avLst>
          </a:prstGeom>
          <a:solidFill>
            <a:srgbClr val="6A7B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What phenomenon was that?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(a) </a:t>
            </a:r>
            <a:r>
              <a:rPr lang="en-US" sz="2400" dirty="0">
                <a:effectLst/>
                <a:latin typeface="Helvetica" pitchFamily="2" charset="0"/>
              </a:rPr>
              <a:t>Magnus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(b) Coanda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(c) Kelvin-Helmholtz instability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(d) M</a:t>
            </a:r>
            <a:r>
              <a:rPr lang="en-US" sz="2400" dirty="0">
                <a:effectLst/>
                <a:latin typeface="Helvetica" pitchFamily="2" charset="0"/>
              </a:rPr>
              <a:t>agnetic confinement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(e) Vortex stretching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Helvetica" pitchFamily="2" charset="0"/>
              </a:rPr>
              <a:t>(f) Shock waves</a:t>
            </a:r>
          </a:p>
        </p:txBody>
      </p:sp>
    </p:spTree>
    <p:extLst>
      <p:ext uri="{BB962C8B-B14F-4D97-AF65-F5344CB8AC3E}">
        <p14:creationId xmlns:p14="http://schemas.microsoft.com/office/powerpoint/2010/main" val="2951907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rnadoes 101">
            <a:extLst>
              <a:ext uri="{FF2B5EF4-FFF2-40B4-BE49-F238E27FC236}">
                <a16:creationId xmlns:a16="http://schemas.microsoft.com/office/drawing/2014/main" id="{0A16E9F9-F052-F343-E8D4-9649647A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9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3D3755-2FE0-004F-C39E-6D098ACC8FE6}"/>
              </a:ext>
            </a:extLst>
          </p:cNvPr>
          <p:cNvSpPr/>
          <p:nvPr/>
        </p:nvSpPr>
        <p:spPr>
          <a:xfrm>
            <a:off x="2189470" y="1159727"/>
            <a:ext cx="8149213" cy="4538546"/>
          </a:xfrm>
          <a:prstGeom prst="roundRect">
            <a:avLst>
              <a:gd name="adj" fmla="val 6273"/>
            </a:avLst>
          </a:prstGeom>
          <a:solidFill>
            <a:srgbClr val="6A7B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What phenomenon was that?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(a) </a:t>
            </a:r>
            <a:r>
              <a:rPr lang="en-US" sz="2400" dirty="0">
                <a:effectLst/>
                <a:latin typeface="Helvetica" pitchFamily="2" charset="0"/>
              </a:rPr>
              <a:t>Magnus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(b) Coanda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(c) Kelvin-Helmholtz instability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(d) M</a:t>
            </a:r>
            <a:r>
              <a:rPr lang="en-US" sz="2400" dirty="0">
                <a:effectLst/>
                <a:latin typeface="Helvetica" pitchFamily="2" charset="0"/>
              </a:rPr>
              <a:t>agnetic confinement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(e) Vortex stretching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Helvetica" pitchFamily="2" charset="0"/>
              </a:rPr>
              <a:t>(f) Shock waves</a:t>
            </a:r>
          </a:p>
        </p:txBody>
      </p:sp>
    </p:spTree>
    <p:extLst>
      <p:ext uri="{BB962C8B-B14F-4D97-AF65-F5344CB8AC3E}">
        <p14:creationId xmlns:p14="http://schemas.microsoft.com/office/powerpoint/2010/main" val="20047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elvin-Helmholtz: Rare wave clouds amaze sky-watchers in Wyoming">
            <a:extLst>
              <a:ext uri="{FF2B5EF4-FFF2-40B4-BE49-F238E27FC236}">
                <a16:creationId xmlns:a16="http://schemas.microsoft.com/office/drawing/2014/main" id="{70A46194-1519-6583-CACE-6EEA4F9E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1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ter Breathtaking Images and Stupendous Discoveries, Spacecraft Juno Gets  4 More Years to Explore Jupiter | KQED">
            <a:extLst>
              <a:ext uri="{FF2B5EF4-FFF2-40B4-BE49-F238E27FC236}">
                <a16:creationId xmlns:a16="http://schemas.microsoft.com/office/drawing/2014/main" id="{51644D63-27BC-414B-76D5-BD12DE51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920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35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33E28B7-D641-9693-3C0A-E8F154BB6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9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CF91-3233-8DCF-18B6-CF1BF38F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5309-EC68-D2C8-9F26-5A2FD1136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866" y="1601478"/>
            <a:ext cx="8930268" cy="480218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When &amp; where: Wednesday 13:20 – 16:20 @ </a:t>
            </a:r>
            <a:r>
              <a:rPr lang="en-US" sz="2600" dirty="0">
                <a:latin typeface="Helvetica" pitchFamily="2" charset="0"/>
                <a:ea typeface="BiauKaiHK Regular" panose="03000500000000000000" pitchFamily="66" charset="-120"/>
                <a:cs typeface="Arial" panose="020B0604020202020204" pitchFamily="34" charset="0"/>
              </a:rPr>
              <a:t>新物</a:t>
            </a:r>
            <a:r>
              <a:rPr lang="en-US" sz="2600" dirty="0">
                <a:latin typeface="Helvetica" pitchFamily="2" charset="0"/>
                <a:cs typeface="Arial" panose="020B0604020202020204" pitchFamily="34" charset="0"/>
              </a:rPr>
              <a:t>406</a:t>
            </a:r>
          </a:p>
          <a:p>
            <a:endParaRPr lang="en-US" sz="24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Instructor: Chia-Yu Hu </a:t>
            </a:r>
            <a:r>
              <a:rPr lang="en-US" sz="2600" dirty="0" err="1">
                <a:latin typeface="Helvetica" pitchFamily="2" charset="0"/>
                <a:ea typeface="BiauKaiHK Regular" panose="03000500000000000000" pitchFamily="66" charset="-120"/>
                <a:cs typeface="Arial" panose="020B0604020202020204" pitchFamily="34" charset="0"/>
              </a:rPr>
              <a:t>胡家瑜</a:t>
            </a:r>
            <a:endParaRPr lang="en-US" sz="2600" dirty="0">
              <a:latin typeface="Helvetica" pitchFamily="2" charset="0"/>
              <a:cs typeface="Arial" panose="020B0604020202020204" pitchFamily="34" charset="0"/>
            </a:endParaRPr>
          </a:p>
          <a:p>
            <a:endParaRPr lang="en-US" sz="24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Office: R804, Astro-Math Building</a:t>
            </a:r>
          </a:p>
          <a:p>
            <a:endParaRPr lang="en-US" sz="24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Email: </a:t>
            </a:r>
            <a:r>
              <a:rPr lang="en-US" sz="2400" dirty="0">
                <a:latin typeface="Helvetica" pitchFamily="2" charset="0"/>
                <a:cs typeface="Arial" panose="020B0604020202020204" pitchFamily="34" charset="0"/>
                <a:hlinkClick r:id="rId2"/>
              </a:rPr>
              <a:t>huchiayu@phys.ntu.edu.tw</a:t>
            </a:r>
            <a:endParaRPr lang="en-US" sz="2400" dirty="0">
              <a:latin typeface="Helvetica" pitchFamily="2" charset="0"/>
              <a:cs typeface="Arial" panose="020B0604020202020204" pitchFamily="34" charset="0"/>
            </a:endParaRPr>
          </a:p>
          <a:p>
            <a:endParaRPr lang="en-US" sz="24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Office hours: by appointment?</a:t>
            </a:r>
          </a:p>
        </p:txBody>
      </p:sp>
    </p:spTree>
    <p:extLst>
      <p:ext uri="{BB962C8B-B14F-4D97-AF65-F5344CB8AC3E}">
        <p14:creationId xmlns:p14="http://schemas.microsoft.com/office/powerpoint/2010/main" val="3000416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3D3755-2FE0-004F-C39E-6D098ACC8FE6}"/>
              </a:ext>
            </a:extLst>
          </p:cNvPr>
          <p:cNvSpPr/>
          <p:nvPr/>
        </p:nvSpPr>
        <p:spPr>
          <a:xfrm>
            <a:off x="2189470" y="1159727"/>
            <a:ext cx="8149213" cy="4538546"/>
          </a:xfrm>
          <a:prstGeom prst="roundRect">
            <a:avLst>
              <a:gd name="adj" fmla="val 6273"/>
            </a:avLst>
          </a:prstGeom>
          <a:solidFill>
            <a:srgbClr val="6A7B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What phenomenon was that?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(a) </a:t>
            </a:r>
            <a:r>
              <a:rPr lang="en-US" sz="2400" dirty="0">
                <a:effectLst/>
                <a:latin typeface="Helvetica" pitchFamily="2" charset="0"/>
              </a:rPr>
              <a:t>Magnus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(b) Coanda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(c) Kelvin-Helmholtz instability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(d) M</a:t>
            </a:r>
            <a:r>
              <a:rPr lang="en-US" sz="2400" dirty="0">
                <a:effectLst/>
                <a:latin typeface="Helvetica" pitchFamily="2" charset="0"/>
              </a:rPr>
              <a:t>agnetic confinement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(e) Vortex stretching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Helvetica" pitchFamily="2" charset="0"/>
              </a:rPr>
              <a:t>(f) Shock waves</a:t>
            </a:r>
          </a:p>
        </p:txBody>
      </p:sp>
    </p:spTree>
    <p:extLst>
      <p:ext uri="{BB962C8B-B14F-4D97-AF65-F5344CB8AC3E}">
        <p14:creationId xmlns:p14="http://schemas.microsoft.com/office/powerpoint/2010/main" val="3910812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upernovas &amp; Remnants | Center for Astrophysics | Harvard &amp; Smithsonian">
            <a:extLst>
              <a:ext uri="{FF2B5EF4-FFF2-40B4-BE49-F238E27FC236}">
                <a16:creationId xmlns:a16="http://schemas.microsoft.com/office/drawing/2014/main" id="{A821D308-CEA8-8AE9-4AFB-7F15601C1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6145" r="4695" b="11978"/>
          <a:stretch/>
        </p:blipFill>
        <p:spPr bwMode="auto">
          <a:xfrm>
            <a:off x="2465695" y="136206"/>
            <a:ext cx="7260609" cy="658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57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 undulating, translucent star-forming region in the Carina Nebula is shown in this Webb image, hued in ambers and blues; foreground stars with diffraction spikes can be seen, as can a speckling of background points of light through the cloudy nebula">
            <a:extLst>
              <a:ext uri="{FF2B5EF4-FFF2-40B4-BE49-F238E27FC236}">
                <a16:creationId xmlns:a16="http://schemas.microsoft.com/office/drawing/2014/main" id="{85783959-7F86-6E92-CEF0-2EEB3A7A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14997"/>
            <a:ext cx="11790123" cy="68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2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EBED77E0-7005-C1B7-E7AC-66E21561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7" y="72708"/>
            <a:ext cx="11437807" cy="67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1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3D3755-2FE0-004F-C39E-6D098ACC8FE6}"/>
              </a:ext>
            </a:extLst>
          </p:cNvPr>
          <p:cNvSpPr/>
          <p:nvPr/>
        </p:nvSpPr>
        <p:spPr>
          <a:xfrm>
            <a:off x="2189470" y="1159727"/>
            <a:ext cx="8149213" cy="4538546"/>
          </a:xfrm>
          <a:prstGeom prst="roundRect">
            <a:avLst>
              <a:gd name="adj" fmla="val 6273"/>
            </a:avLst>
          </a:prstGeom>
          <a:solidFill>
            <a:srgbClr val="6A7B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What phenomenon was that?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(a) </a:t>
            </a:r>
            <a:r>
              <a:rPr lang="en-US" sz="2400" dirty="0">
                <a:effectLst/>
                <a:latin typeface="Helvetica" pitchFamily="2" charset="0"/>
              </a:rPr>
              <a:t>Magnus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(b) Coanda effect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(c) Kelvin-Helmholtz instability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(d) M</a:t>
            </a:r>
            <a:r>
              <a:rPr lang="en-US" sz="2400" dirty="0">
                <a:effectLst/>
                <a:latin typeface="Helvetica" pitchFamily="2" charset="0"/>
              </a:rPr>
              <a:t>agnetic confinement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" pitchFamily="2" charset="0"/>
              </a:rPr>
              <a:t>(e) Vortex stretching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Helvetica" pitchFamily="2" charset="0"/>
              </a:rPr>
              <a:t>(f) Shock waves</a:t>
            </a:r>
          </a:p>
        </p:txBody>
      </p:sp>
    </p:spTree>
    <p:extLst>
      <p:ext uri="{BB962C8B-B14F-4D97-AF65-F5344CB8AC3E}">
        <p14:creationId xmlns:p14="http://schemas.microsoft.com/office/powerpoint/2010/main" val="360456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8425-9DD8-5274-157F-10E855BF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Textbook(s)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6CD20-7773-9138-1FF7-CF8DB538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415"/>
            <a:ext cx="10515600" cy="46715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(1) Modern Classical Physics: Optics, Fluids, Plasmas, Elasticity, Relativity, and Statistical Physics, by Kip S. Thorne and Roger D. Blandford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hlinkClick r:id="rId2"/>
              </a:rPr>
              <a:t>http://www.pmaweb.caltech.edu/Courses/ph136/yr2012</a:t>
            </a:r>
            <a:r>
              <a:rPr lang="en-US" sz="2400" dirty="0"/>
              <a:t>  (Chaps. 13 – 19)</a:t>
            </a:r>
            <a:br>
              <a:rPr lang="en-US" sz="2400" dirty="0"/>
            </a:b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(2) The physics of astrophysics II: Gas dynamics, by Frank H. Shu </a:t>
            </a:r>
            <a:br>
              <a:rPr lang="en-US" sz="2400" dirty="0"/>
            </a:b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(3) Fluid Mechanics, by L. D. Landau, E.M. Lifshitz</a:t>
            </a:r>
          </a:p>
        </p:txBody>
      </p:sp>
    </p:spTree>
    <p:extLst>
      <p:ext uri="{BB962C8B-B14F-4D97-AF65-F5344CB8AC3E}">
        <p14:creationId xmlns:p14="http://schemas.microsoft.com/office/powerpoint/2010/main" val="339792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CF91-3233-8DCF-18B6-CF1BF38F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8EFBD-B306-F19D-ACF3-045017A3ED84}"/>
              </a:ext>
            </a:extLst>
          </p:cNvPr>
          <p:cNvSpPr txBox="1"/>
          <p:nvPr/>
        </p:nvSpPr>
        <p:spPr>
          <a:xfrm>
            <a:off x="1361486" y="1456512"/>
            <a:ext cx="96447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Homework (5 assignments)								70%</a:t>
            </a:r>
          </a:p>
          <a:p>
            <a:pPr marL="517525"/>
            <a:br>
              <a:rPr lang="en-US" sz="2000" dirty="0"/>
            </a:br>
            <a:r>
              <a:rPr lang="en-US" sz="2000" dirty="0"/>
              <a:t>You are encouraged to discuss with your classmates! However, you must complete the homework by yourself.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Homework is due a week after distribution. Late homework receives -10% penalty per day (so after 10 days don’t bother…)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Final Exam (closed book, cumulative)	  				30%</a:t>
            </a:r>
          </a:p>
          <a:p>
            <a:pPr marL="517525"/>
            <a:br>
              <a:rPr lang="en-US" sz="2000" dirty="0"/>
            </a:br>
            <a:r>
              <a:rPr lang="en-US" sz="2000" dirty="0"/>
              <a:t>12/18 (Wed.) in class</a:t>
            </a:r>
          </a:p>
          <a:p>
            <a:pPr marL="517525"/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Participation (come sign up!)							up to 3% extra credits</a:t>
            </a:r>
          </a:p>
          <a:p>
            <a:pPr marL="517525"/>
            <a:br>
              <a:rPr lang="en-US" sz="2000" dirty="0"/>
            </a:br>
            <a:r>
              <a:rPr lang="en-US" sz="2000" dirty="0"/>
              <a:t>Volunteer to summarize what we’ve learned last week on stage (~ 5 mins) in the beginning of the class.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490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CF91-3233-8DCF-18B6-CF1BF38F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4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are you here?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EA03894B-00EE-68F2-2736-8C467B21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971" y="3739956"/>
            <a:ext cx="2116735" cy="211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7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8769-4945-7BA3-8D04-218B7794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Now, we can dive right into it…</a:t>
            </a:r>
          </a:p>
        </p:txBody>
      </p:sp>
      <p:pic>
        <p:nvPicPr>
          <p:cNvPr id="17414" name="Picture 6" descr="Basic Equations of Fluid Dynamics (Chapter 4) - A Guide to Fluid Mechanics">
            <a:extLst>
              <a:ext uri="{FF2B5EF4-FFF2-40B4-BE49-F238E27FC236}">
                <a16:creationId xmlns:a16="http://schemas.microsoft.com/office/drawing/2014/main" id="{D68179AB-A875-38EB-D3E1-BF8E2616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20" y="1447294"/>
            <a:ext cx="8789159" cy="51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0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8769-4945-7BA3-8D04-218B7794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Now, we can dive right into it…</a:t>
            </a:r>
          </a:p>
        </p:txBody>
      </p:sp>
      <p:pic>
        <p:nvPicPr>
          <p:cNvPr id="17414" name="Picture 6" descr="Basic Equations of Fluid Dynamics (Chapter 4) - A Guide to Fluid Mechanics">
            <a:extLst>
              <a:ext uri="{FF2B5EF4-FFF2-40B4-BE49-F238E27FC236}">
                <a16:creationId xmlns:a16="http://schemas.microsoft.com/office/drawing/2014/main" id="{D68179AB-A875-38EB-D3E1-BF8E2616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20" y="1447294"/>
            <a:ext cx="8789159" cy="51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Whats Wrong With You GIF by RK3">
            <a:extLst>
              <a:ext uri="{FF2B5EF4-FFF2-40B4-BE49-F238E27FC236}">
                <a16:creationId xmlns:a16="http://schemas.microsoft.com/office/drawing/2014/main" id="{C23277DA-1656-F7AD-6236-D0022263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07" y="254974"/>
            <a:ext cx="3616093" cy="647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0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6BC0-0C28-7150-BF46-6992648A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33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Teaser</a:t>
            </a:r>
          </a:p>
        </p:txBody>
      </p:sp>
    </p:spTree>
    <p:extLst>
      <p:ext uri="{BB962C8B-B14F-4D97-AF65-F5344CB8AC3E}">
        <p14:creationId xmlns:p14="http://schemas.microsoft.com/office/powerpoint/2010/main" val="383895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oating ball fan">
            <a:hlinkClick r:id="" action="ppaction://media"/>
            <a:extLst>
              <a:ext uri="{FF2B5EF4-FFF2-40B4-BE49-F238E27FC236}">
                <a16:creationId xmlns:a16="http://schemas.microsoft.com/office/drawing/2014/main" id="{0C4D8CEC-75D8-1EEB-D339-C7E474F7A9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55.65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7153" y="825273"/>
            <a:ext cx="9257694" cy="52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</TotalTime>
  <Words>505</Words>
  <Application>Microsoft Macintosh PowerPoint</Application>
  <PresentationFormat>Widescreen</PresentationFormat>
  <Paragraphs>69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Helvetica</vt:lpstr>
      <vt:lpstr>Office Theme</vt:lpstr>
      <vt:lpstr>PHYS 4017 - Fluid Mechanics</vt:lpstr>
      <vt:lpstr>Class info</vt:lpstr>
      <vt:lpstr>Textbook(s)</vt:lpstr>
      <vt:lpstr>Grading</vt:lpstr>
      <vt:lpstr>Why are you here?</vt:lpstr>
      <vt:lpstr>Now, we can dive right into it…</vt:lpstr>
      <vt:lpstr>Now, we can dive right into it…</vt:lpstr>
      <vt:lpstr>Teaser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胡家瑜</dc:creator>
  <cp:lastModifiedBy>胡家瑜</cp:lastModifiedBy>
  <cp:revision>31</cp:revision>
  <dcterms:created xsi:type="dcterms:W3CDTF">2024-09-03T05:57:23Z</dcterms:created>
  <dcterms:modified xsi:type="dcterms:W3CDTF">2024-09-03T15:43:20Z</dcterms:modified>
</cp:coreProperties>
</file>